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Pretendard Bold" panose="020B0600000101010101" charset="-127"/>
      <p:bold r:id="rId22"/>
    </p:embeddedFont>
    <p:embeddedFont>
      <p:font typeface="Pretendard Light" panose="020B0600000101010101" charset="-127"/>
      <p:regular r:id="rId23"/>
    </p:embeddedFont>
    <p:embeddedFont>
      <p:font typeface="Pretendard Medium" panose="020B0600000101010101" charset="-127"/>
      <p:bold r:id="rId24"/>
    </p:embeddedFont>
    <p:embeddedFont>
      <p:font typeface="Pretendard Regular" panose="020B0600000101010101" charset="-127"/>
      <p:regular r:id="rId25"/>
    </p:embeddedFont>
    <p:embeddedFont>
      <p:font typeface="Pretendard SemiBold" panose="020B0600000101010101" charset="-127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1.png"/><Relationship Id="rId5" Type="http://schemas.openxmlformats.org/officeDocument/2006/relationships/image" Target="../media/image42.png"/><Relationship Id="rId10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41.png"/><Relationship Id="rId5" Type="http://schemas.openxmlformats.org/officeDocument/2006/relationships/image" Target="../media/image46.png"/><Relationship Id="rId10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.png"/><Relationship Id="rId7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.png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4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17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816100" y="8470900"/>
            <a:ext cx="42672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sz="2000" b="0" i="0" u="none" strike="noStrike" spc="100">
                <a:solidFill>
                  <a:srgbClr val="00074E"/>
                </a:solidFill>
                <a:ea typeface="Pretendard Medium"/>
              </a:rPr>
              <a:t>이지혁</a:t>
            </a:r>
          </a:p>
          <a:p>
            <a:pPr lvl="0" algn="l">
              <a:lnSpc>
                <a:spcPct val="114539"/>
              </a:lnSpc>
            </a:pPr>
            <a:r>
              <a:rPr lang="en-US" sz="2000" b="0" i="0" u="none" strike="noStrike" spc="100">
                <a:solidFill>
                  <a:srgbClr val="00074E"/>
                </a:solidFill>
                <a:latin typeface="Pretendard Medium"/>
              </a:rPr>
              <a:t>illu140411@gmail.com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16100" y="3594100"/>
            <a:ext cx="10325100" cy="222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7000" b="0" i="0" u="none" strike="noStrike">
                <a:solidFill>
                  <a:srgbClr val="00074E"/>
                </a:solidFill>
                <a:latin typeface="Pretendard SemiBold"/>
              </a:rPr>
              <a:t>OpenCV</a:t>
            </a:r>
            <a:r>
              <a:rPr lang="ko-KR" sz="7000" b="0" i="0" u="none" strike="noStrike">
                <a:solidFill>
                  <a:srgbClr val="00074E"/>
                </a:solidFill>
                <a:ea typeface="Pretendard SemiBold"/>
              </a:rPr>
              <a:t>를</a:t>
            </a:r>
            <a:r>
              <a:rPr lang="en-US" sz="70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7000" b="0" i="0" u="none" strike="noStrike">
                <a:solidFill>
                  <a:srgbClr val="00074E"/>
                </a:solidFill>
                <a:ea typeface="Pretendard SemiBold"/>
              </a:rPr>
              <a:t>이용한</a:t>
            </a:r>
          </a:p>
          <a:p>
            <a:pPr lvl="0" algn="l">
              <a:lnSpc>
                <a:spcPct val="91300"/>
              </a:lnSpc>
            </a:pPr>
            <a:r>
              <a:rPr lang="en-US" sz="7000" b="0" i="0" u="none" strike="noStrike">
                <a:solidFill>
                  <a:srgbClr val="00074E"/>
                </a:solidFill>
                <a:latin typeface="Pretendard SemiBold"/>
              </a:rPr>
              <a:t>Contour </a:t>
            </a:r>
            <a:r>
              <a:rPr lang="ko-KR" sz="7000" b="0" i="0" u="none" strike="noStrike">
                <a:solidFill>
                  <a:srgbClr val="00074E"/>
                </a:solidFill>
                <a:ea typeface="Pretendard SemiBold"/>
              </a:rPr>
              <a:t>검출</a:t>
            </a:r>
            <a:r>
              <a:rPr lang="en-US" sz="70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7000" b="0" i="0" u="none" strike="noStrike">
                <a:solidFill>
                  <a:srgbClr val="00074E"/>
                </a:solidFill>
                <a:ea typeface="Pretendard SemiBold"/>
              </a:rPr>
              <a:t>과정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939800"/>
            <a:ext cx="20447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Contour </a:t>
            </a:r>
            <a:r>
              <a:rPr lang="ko-KR" sz="1900" b="0" i="0" u="none" strike="noStrike" spc="100">
                <a:solidFill>
                  <a:srgbClr val="FFFFFF"/>
                </a:solidFill>
                <a:ea typeface="Pretendard Medium"/>
              </a:rPr>
              <a:t>검출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100" y="2146300"/>
            <a:ext cx="9702800" cy="185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4318000"/>
            <a:ext cx="9702800" cy="4800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008100" y="4686300"/>
            <a:ext cx="482600" cy="3302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03000" y="2146300"/>
            <a:ext cx="5880100" cy="533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518900" y="2235200"/>
            <a:ext cx="5194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AutoNum type="arabicPeriod"/>
            </a:pP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Contour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검출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함수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detect_contours()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호출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03000" y="3759200"/>
            <a:ext cx="5880100" cy="546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1518900" y="3873500"/>
            <a:ext cx="5207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2. findContours()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를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통한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contour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검출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03000" y="5397500"/>
            <a:ext cx="5880100" cy="5080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1531600" y="5486400"/>
            <a:ext cx="5359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Error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처리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: contours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배열길이가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0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이라면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None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반환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008100" y="7886700"/>
            <a:ext cx="482600" cy="330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008100" y="3060700"/>
            <a:ext cx="482600" cy="330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008100" y="6286500"/>
            <a:ext cx="482600" cy="3302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03000" y="6985000"/>
            <a:ext cx="5880100" cy="5207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1518900" y="7073900"/>
            <a:ext cx="5194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3.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컨투어의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값을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통해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면접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및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둘레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계산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로그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출력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03000" y="8597900"/>
            <a:ext cx="5880100" cy="5207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1518900" y="8674100"/>
            <a:ext cx="5194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4.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컨투어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검출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완료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1244600"/>
            <a:ext cx="8623300" cy="265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8500" y="4051300"/>
            <a:ext cx="8623300" cy="5143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03400" y="787400"/>
            <a:ext cx="1422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1900" b="0" i="0" u="none" strike="noStrike" spc="100">
                <a:solidFill>
                  <a:srgbClr val="FFFFFF"/>
                </a:solidFill>
                <a:ea typeface="Pretendard Medium"/>
              </a:rPr>
              <a:t>결과</a:t>
            </a: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900" b="0" i="0" u="none" strike="noStrike" spc="100">
                <a:solidFill>
                  <a:srgbClr val="FFFFFF"/>
                </a:solidFill>
                <a:ea typeface="Pretendard Medium"/>
              </a:rPr>
              <a:t>이미지</a:t>
            </a: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900" b="0" i="0" u="none" strike="noStrike" spc="100">
                <a:solidFill>
                  <a:srgbClr val="FFFFFF"/>
                </a:solidFill>
                <a:ea typeface="Pretendard Medium"/>
              </a:rPr>
              <a:t>출력</a:t>
            </a: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900" b="0" i="0" u="none" strike="noStrike" spc="100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900" b="0" i="0" u="none" strike="noStrike" spc="100">
                <a:solidFill>
                  <a:srgbClr val="FFFFFF"/>
                </a:solidFill>
                <a:ea typeface="Pretendard Medium"/>
              </a:rPr>
              <a:t>저장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254500" y="4838700"/>
            <a:ext cx="482600" cy="3302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9400" y="2184400"/>
            <a:ext cx="5880100" cy="711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65300" y="2209800"/>
            <a:ext cx="5194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AutoNum type="arabicPeriod"/>
            </a:pP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원본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이미지에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drawContours()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를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이용하여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contour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부분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Green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으로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변경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9400" y="3937000"/>
            <a:ext cx="5880100" cy="546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765300" y="4038600"/>
            <a:ext cx="5207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2. matplotlib.pyplot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을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이용하여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이미지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display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9400" y="7086600"/>
            <a:ext cx="5880100" cy="5080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765300" y="7188200"/>
            <a:ext cx="4762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Error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처리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: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이미지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저장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실패시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NONE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반환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254500" y="7962900"/>
            <a:ext cx="482600" cy="330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254500" y="3251200"/>
            <a:ext cx="482600" cy="330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254500" y="6400800"/>
            <a:ext cx="482600" cy="3302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6700" y="5524500"/>
            <a:ext cx="5880100" cy="5207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752600" y="5613400"/>
            <a:ext cx="5194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3. pyplot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종료시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,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저장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함수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save_result()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실행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4000" y="8648700"/>
            <a:ext cx="5880100" cy="5207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727200" y="8737600"/>
            <a:ext cx="5194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4.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저장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완료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406900" y="4622800"/>
            <a:ext cx="9474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500" b="0" i="0" u="none" strike="noStrike">
                <a:solidFill>
                  <a:srgbClr val="00074E"/>
                </a:solidFill>
                <a:ea typeface="Pretendard SemiBold"/>
              </a:rPr>
              <a:t>결과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8100" y="965200"/>
            <a:ext cx="8458200" cy="8445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63700" y="939800"/>
            <a:ext cx="1930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1900" b="0" i="0" u="none" strike="noStrike" spc="100">
                <a:solidFill>
                  <a:srgbClr val="FFFFFF"/>
                </a:solidFill>
                <a:ea typeface="Pretendard Medium"/>
              </a:rPr>
              <a:t>프로그램</a:t>
            </a: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900" b="0" i="0" u="none" strike="noStrike" spc="100">
                <a:solidFill>
                  <a:srgbClr val="FFFFFF"/>
                </a:solidFill>
                <a:ea typeface="Pretendard Medium"/>
              </a:rPr>
              <a:t>로그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100" y="1981200"/>
            <a:ext cx="8966200" cy="7594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7900" y="6451600"/>
            <a:ext cx="1397000" cy="139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44200" y="1930400"/>
            <a:ext cx="6172200" cy="5016500"/>
          </a:xfrm>
          <a:prstGeom prst="rect">
            <a:avLst/>
          </a:prstGeom>
          <a:effectLst>
            <a:outerShdw blurRad="250127" dist="462600" dir="2700000">
              <a:srgbClr val="000000">
                <a:alpha val="5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1663700" y="939800"/>
            <a:ext cx="1930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Pyplot </a:t>
            </a:r>
            <a:r>
              <a:rPr lang="ko-KR" sz="1900" b="0" i="0" u="none" strike="noStrike" spc="100">
                <a:solidFill>
                  <a:srgbClr val="FFFFFF"/>
                </a:solidFill>
                <a:ea typeface="Pretendard Medium"/>
              </a:rPr>
              <a:t>결과</a:t>
            </a: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900" b="0" i="0" u="none" strike="noStrike" spc="100">
                <a:solidFill>
                  <a:srgbClr val="FFFFFF"/>
                </a:solidFill>
                <a:ea typeface="Pretendard Medium"/>
              </a:rPr>
              <a:t>화면</a:t>
            </a: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 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8EC9E0F-C0D4-40D7-B6CE-0B1BD775E48F}"/>
              </a:ext>
            </a:extLst>
          </p:cNvPr>
          <p:cNvCxnSpPr>
            <a:cxnSpLocks/>
          </p:cNvCxnSpPr>
          <p:nvPr/>
        </p:nvCxnSpPr>
        <p:spPr>
          <a:xfrm flipV="1">
            <a:off x="7426325" y="2005012"/>
            <a:ext cx="3289300" cy="4470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FB1AF7E-DB51-41C7-9880-51A275E1E3A9}"/>
              </a:ext>
            </a:extLst>
          </p:cNvPr>
          <p:cNvCxnSpPr>
            <a:cxnSpLocks/>
          </p:cNvCxnSpPr>
          <p:nvPr/>
        </p:nvCxnSpPr>
        <p:spPr>
          <a:xfrm flipV="1">
            <a:off x="7426325" y="6946900"/>
            <a:ext cx="3317875" cy="9017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900" y="3149600"/>
            <a:ext cx="2603500" cy="1701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92100" y="1295400"/>
            <a:ext cx="3810000" cy="3733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2100" y="1295400"/>
            <a:ext cx="3810000" cy="3733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2200" y="5537200"/>
            <a:ext cx="3898900" cy="3810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87100" y="5537200"/>
            <a:ext cx="3810000" cy="37338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511300" y="939800"/>
            <a:ext cx="20447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1900" b="0" i="0" u="none" strike="noStrike" spc="100">
                <a:solidFill>
                  <a:srgbClr val="FFFFFF"/>
                </a:solidFill>
                <a:ea typeface="Pretendard Medium"/>
              </a:rPr>
              <a:t>이미지</a:t>
            </a: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900" b="0" i="0" u="none" strike="noStrike" spc="100">
                <a:solidFill>
                  <a:srgbClr val="FFFFFF"/>
                </a:solidFill>
                <a:ea typeface="Pretendard Medium"/>
              </a:rPr>
              <a:t>저장</a:t>
            </a: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900" b="0" i="0" u="none" strike="noStrike" spc="100">
                <a:solidFill>
                  <a:srgbClr val="FFFFFF"/>
                </a:solidFill>
                <a:ea typeface="Pretendard Medium"/>
              </a:rPr>
              <a:t>결과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60500" y="2844800"/>
            <a:ext cx="12954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Directory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629400" y="1295400"/>
            <a:ext cx="12954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Origin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966700" y="1320800"/>
            <a:ext cx="1219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GrayScale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76800" y="5549900"/>
            <a:ext cx="1219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Pretendard Regular"/>
              </a:rPr>
              <a:t>Binary_rev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061700" y="5549900"/>
            <a:ext cx="1219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Contour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406900" y="4622800"/>
            <a:ext cx="9474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500" b="0" i="0" u="none" strike="noStrike">
                <a:solidFill>
                  <a:srgbClr val="00074E"/>
                </a:solidFill>
                <a:ea typeface="Pretendard SemiBold"/>
              </a:rPr>
              <a:t>추가</a:t>
            </a:r>
            <a:r>
              <a:rPr lang="en-US" sz="5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5500" b="0" i="0" u="none" strike="noStrike">
                <a:solidFill>
                  <a:srgbClr val="00074E"/>
                </a:solidFill>
                <a:ea typeface="Pretendard SemiBold"/>
              </a:rPr>
              <a:t>기능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0" y="977900"/>
            <a:ext cx="8153400" cy="8331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800" y="2997200"/>
            <a:ext cx="8166100" cy="1993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81100" y="965200"/>
            <a:ext cx="60325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500" b="0" i="0" u="none" strike="noStrike">
                <a:solidFill>
                  <a:srgbClr val="00074E"/>
                </a:solidFill>
                <a:ea typeface="Pretendard SemiBold"/>
              </a:rPr>
              <a:t>추가</a:t>
            </a:r>
            <a:r>
              <a:rPr lang="en-US" sz="3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3500" b="0" i="0" u="none" strike="noStrike">
                <a:solidFill>
                  <a:srgbClr val="00074E"/>
                </a:solidFill>
                <a:ea typeface="Pretendard SemiBold"/>
              </a:rPr>
              <a:t>기능</a:t>
            </a:r>
            <a:r>
              <a:rPr lang="en-US" sz="3500" b="0" i="0" u="none" strike="noStrike">
                <a:solidFill>
                  <a:srgbClr val="00074E"/>
                </a:solidFill>
                <a:latin typeface="Pretendard SemiBold"/>
              </a:rPr>
              <a:t>1: </a:t>
            </a:r>
            <a:r>
              <a:rPr lang="ko-KR" sz="3500" b="0" i="0" u="none" strike="noStrike">
                <a:solidFill>
                  <a:srgbClr val="00074E"/>
                </a:solidFill>
                <a:ea typeface="Pretendard SemiBold"/>
              </a:rPr>
              <a:t>임계값에</a:t>
            </a:r>
            <a:r>
              <a:rPr lang="en-US" sz="3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3500" b="0" i="0" u="none" strike="noStrike">
                <a:solidFill>
                  <a:srgbClr val="00074E"/>
                </a:solidFill>
                <a:ea typeface="Pretendard SemiBold"/>
              </a:rPr>
              <a:t>따른</a:t>
            </a:r>
            <a:r>
              <a:rPr lang="en-US" sz="3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3500" b="0" i="0" u="none" strike="noStrike">
                <a:solidFill>
                  <a:srgbClr val="00074E"/>
                </a:solidFill>
                <a:ea typeface="Pretendard SemiBold"/>
              </a:rPr>
              <a:t>결과값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73200" y="2616200"/>
            <a:ext cx="6426200" cy="614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1" i="0" u="none" strike="noStrike">
                <a:solidFill>
                  <a:srgbClr val="2C2C2C"/>
                </a:solidFill>
                <a:latin typeface="Pretendard Regular"/>
              </a:rPr>
              <a:t>1. </a:t>
            </a:r>
            <a:r>
              <a:rPr lang="ko-KR" sz="1800" b="1" i="0" u="none" strike="noStrike">
                <a:solidFill>
                  <a:srgbClr val="2C2C2C"/>
                </a:solidFill>
                <a:ea typeface="Pretendard Regular"/>
              </a:rPr>
              <a:t>목적</a:t>
            </a:r>
          </a:p>
          <a:p>
            <a:pPr lvl="0" algn="l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임계값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설정이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컨투어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검출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결과에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미치는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영향을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분석하여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최적의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임계값을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찾는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것을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목표로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합니다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41100"/>
              </a:lnSpc>
            </a:pPr>
            <a:endParaRPr lang="en-US" sz="1800" b="0" i="0" u="none" strike="noStrike">
              <a:solidFill>
                <a:srgbClr val="2C2C2C"/>
              </a:solidFill>
              <a:latin typeface="Pretendard Regular"/>
            </a:endParaRPr>
          </a:p>
          <a:p>
            <a:pPr lvl="0" algn="l">
              <a:lnSpc>
                <a:spcPct val="141100"/>
              </a:lnSpc>
            </a:pPr>
            <a:r>
              <a:rPr lang="en-US" sz="1800" b="1" i="0" u="none" strike="noStrike">
                <a:solidFill>
                  <a:srgbClr val="2C2C2C"/>
                </a:solidFill>
                <a:latin typeface="Pretendard Regular"/>
              </a:rPr>
              <a:t>2. </a:t>
            </a:r>
            <a:r>
              <a:rPr lang="ko-KR" sz="1800" b="1" i="0" u="none" strike="noStrike">
                <a:solidFill>
                  <a:srgbClr val="2C2C2C"/>
                </a:solidFill>
                <a:ea typeface="Pretendard Regular"/>
              </a:rPr>
              <a:t>조건</a:t>
            </a:r>
          </a:p>
          <a:p>
            <a:pPr lvl="0" algn="l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임계값을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50, 100, 150, 200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으로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설정하여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비교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분석합니다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41100"/>
              </a:lnSpc>
            </a:pPr>
            <a:endParaRPr lang="en-US" sz="1800" b="0" i="0" u="none" strike="noStrike">
              <a:solidFill>
                <a:srgbClr val="2C2C2C"/>
              </a:solidFill>
              <a:latin typeface="Pretendard Regular"/>
            </a:endParaRPr>
          </a:p>
          <a:p>
            <a:pPr lvl="0" algn="l">
              <a:lnSpc>
                <a:spcPct val="141100"/>
              </a:lnSpc>
            </a:pPr>
            <a:r>
              <a:rPr lang="en-US" sz="1800" b="1" i="0" u="none" strike="noStrike">
                <a:solidFill>
                  <a:srgbClr val="2C2C2C"/>
                </a:solidFill>
                <a:latin typeface="Pretendard Regular"/>
              </a:rPr>
              <a:t>3. </a:t>
            </a:r>
            <a:r>
              <a:rPr lang="ko-KR" sz="1800" b="1" i="0" u="none" strike="noStrike">
                <a:solidFill>
                  <a:srgbClr val="2C2C2C"/>
                </a:solidFill>
                <a:ea typeface="Pretendard Regular"/>
              </a:rPr>
              <a:t>결과</a:t>
            </a:r>
            <a:r>
              <a:rPr lang="en-US" sz="1800" b="1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1" i="0" u="none" strike="noStrike">
                <a:solidFill>
                  <a:srgbClr val="2C2C2C"/>
                </a:solidFill>
                <a:ea typeface="Pretendard Regular"/>
              </a:rPr>
              <a:t>분석</a:t>
            </a:r>
          </a:p>
          <a:p>
            <a:pPr lvl="0" algn="l">
              <a:lnSpc>
                <a:spcPct val="141100"/>
              </a:lnSpc>
            </a:pP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50, 100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을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비교하여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50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이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더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많은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Contour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를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검출하는데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,</a:t>
            </a:r>
          </a:p>
          <a:p>
            <a:pPr lvl="0" algn="l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이는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Contour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가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배경과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구분되어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잘린것도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개수에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포함됩니다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반대로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200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의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경우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조명의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명암까지도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배경으로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인식하여</a:t>
            </a:r>
          </a:p>
          <a:p>
            <a:pPr lvl="0" algn="l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원본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사진이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잘리는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경우도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존재합니다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일반적으로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임계값이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커질수록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컨투어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검출이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많아집니다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41100"/>
              </a:lnSpc>
            </a:pPr>
            <a:endParaRPr lang="en-US" sz="1800" b="0" i="0" u="none" strike="noStrike">
              <a:solidFill>
                <a:srgbClr val="2C2C2C"/>
              </a:solidFill>
              <a:latin typeface="Pretendard Regular"/>
            </a:endParaRPr>
          </a:p>
          <a:p>
            <a:pPr lvl="0" algn="l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이에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따라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Contour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검출에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사용될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임계값의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적정값을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찾는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것이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필요로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합니다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.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7F7DD797-246B-4914-8769-701FC7F9D7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3983" y="2641600"/>
            <a:ext cx="816244" cy="304800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BAD7DA20-39F2-497C-A3DB-DC51953039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12091" y="2666448"/>
            <a:ext cx="816244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600" y="1968500"/>
            <a:ext cx="8978900" cy="6997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81100" y="965200"/>
            <a:ext cx="71755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500" b="0" i="0" u="none" strike="noStrike">
                <a:solidFill>
                  <a:srgbClr val="00074E"/>
                </a:solidFill>
                <a:ea typeface="Pretendard SemiBold"/>
              </a:rPr>
              <a:t>추가</a:t>
            </a:r>
            <a:r>
              <a:rPr lang="en-US" sz="3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3500" b="0" i="0" u="none" strike="noStrike">
                <a:solidFill>
                  <a:srgbClr val="00074E"/>
                </a:solidFill>
                <a:ea typeface="Pretendard SemiBold"/>
              </a:rPr>
              <a:t>기능</a:t>
            </a:r>
            <a:r>
              <a:rPr lang="en-US" sz="3500" b="0" i="0" u="none" strike="noStrike">
                <a:solidFill>
                  <a:srgbClr val="00074E"/>
                </a:solidFill>
                <a:latin typeface="Pretendard SemiBold"/>
              </a:rPr>
              <a:t>2 : Contour </a:t>
            </a:r>
            <a:r>
              <a:rPr lang="ko-KR" sz="3500" b="0" i="0" u="none" strike="noStrike">
                <a:solidFill>
                  <a:srgbClr val="00074E"/>
                </a:solidFill>
                <a:ea typeface="Pretendard SemiBold"/>
              </a:rPr>
              <a:t>모양에</a:t>
            </a:r>
            <a:r>
              <a:rPr lang="en-US" sz="3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3500" b="0" i="0" u="none" strike="noStrike">
                <a:solidFill>
                  <a:srgbClr val="00074E"/>
                </a:solidFill>
                <a:ea typeface="Pretendard SemiBold"/>
              </a:rPr>
              <a:t>따른</a:t>
            </a:r>
            <a:r>
              <a:rPr lang="en-US" sz="3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3500" b="0" i="0" u="none" strike="noStrike">
                <a:solidFill>
                  <a:srgbClr val="00074E"/>
                </a:solidFill>
                <a:ea typeface="Pretendard SemiBold"/>
              </a:rPr>
              <a:t>분류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19200" y="2705100"/>
            <a:ext cx="6553200" cy="636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1" i="0" u="none" strike="noStrike" dirty="0">
                <a:solidFill>
                  <a:srgbClr val="2C2C2C"/>
                </a:solidFill>
                <a:latin typeface="Pretendard Regular"/>
              </a:rPr>
              <a:t>1. </a:t>
            </a:r>
            <a:r>
              <a:rPr lang="ko-KR" sz="1800" b="1" i="0" u="none" strike="noStrike" dirty="0">
                <a:solidFill>
                  <a:srgbClr val="2C2C2C"/>
                </a:solidFill>
                <a:ea typeface="Pretendard Regular"/>
              </a:rPr>
              <a:t>목적</a:t>
            </a:r>
          </a:p>
          <a:p>
            <a:pPr lvl="0" algn="l">
              <a:lnSpc>
                <a:spcPct val="141100"/>
              </a:lnSpc>
            </a:pP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Wafer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의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불량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검출에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있어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이미지에서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검출된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Contour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를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기하학적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특성에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따라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자동으로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분류하여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 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객체의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종류를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구분하는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것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목표로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합니다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41100"/>
              </a:lnSpc>
            </a:pPr>
            <a:endParaRPr lang="en-US" sz="1800" b="0" i="0" u="none" strike="noStrike" dirty="0">
              <a:solidFill>
                <a:srgbClr val="2C2C2C"/>
              </a:solidFill>
              <a:latin typeface="Pretendard Regular"/>
            </a:endParaRPr>
          </a:p>
          <a:p>
            <a:pPr lvl="0" algn="l">
              <a:lnSpc>
                <a:spcPct val="141100"/>
              </a:lnSpc>
            </a:pPr>
            <a:r>
              <a:rPr lang="en-US" sz="1800" b="1" i="0" u="none" strike="noStrike" dirty="0">
                <a:solidFill>
                  <a:srgbClr val="2C2C2C"/>
                </a:solidFill>
                <a:latin typeface="Pretendard Regular"/>
              </a:rPr>
              <a:t>2. </a:t>
            </a:r>
            <a:r>
              <a:rPr lang="ko-KR" sz="1800" b="1" i="0" u="none" strike="noStrike" dirty="0">
                <a:solidFill>
                  <a:srgbClr val="2C2C2C"/>
                </a:solidFill>
                <a:ea typeface="Pretendard Regular"/>
              </a:rPr>
              <a:t>조건</a:t>
            </a:r>
          </a:p>
          <a:p>
            <a:pPr lvl="0" algn="l">
              <a:lnSpc>
                <a:spcPct val="141100"/>
              </a:lnSpc>
            </a:pP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다양한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형태의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Contour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를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 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면적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,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둘레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,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원형도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,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꼭지점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등의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특성으로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분석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및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분류합니다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41100"/>
              </a:lnSpc>
            </a:pPr>
            <a:endParaRPr lang="en-US" sz="1800" b="0" i="0" u="none" strike="noStrike" dirty="0">
              <a:solidFill>
                <a:srgbClr val="2C2C2C"/>
              </a:solidFill>
              <a:latin typeface="Pretendard Regular"/>
            </a:endParaRPr>
          </a:p>
          <a:p>
            <a:pPr lvl="0" algn="l">
              <a:lnSpc>
                <a:spcPct val="141100"/>
              </a:lnSpc>
            </a:pPr>
            <a:r>
              <a:rPr lang="en-US" sz="1800" b="1" i="0" u="none" strike="noStrike" dirty="0">
                <a:solidFill>
                  <a:srgbClr val="2C2C2C"/>
                </a:solidFill>
                <a:latin typeface="Pretendard Regular"/>
              </a:rPr>
              <a:t>3. </a:t>
            </a:r>
            <a:r>
              <a:rPr lang="ko-KR" sz="1800" b="1" i="0" u="none" strike="noStrike" dirty="0">
                <a:solidFill>
                  <a:srgbClr val="2C2C2C"/>
                </a:solidFill>
                <a:ea typeface="Pretendard Regular"/>
              </a:rPr>
              <a:t>결과</a:t>
            </a:r>
            <a:r>
              <a:rPr lang="en-US" sz="1800" b="1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1" i="0" u="none" strike="noStrike" dirty="0">
                <a:solidFill>
                  <a:srgbClr val="2C2C2C"/>
                </a:solidFill>
                <a:ea typeface="Pretendard Regular"/>
              </a:rPr>
              <a:t>분석</a:t>
            </a:r>
          </a:p>
          <a:p>
            <a:pPr lvl="0" algn="l">
              <a:lnSpc>
                <a:spcPct val="141100"/>
              </a:lnSpc>
            </a:pP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각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Contour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를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5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가지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카테고리로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분류했습니다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41100"/>
              </a:lnSpc>
            </a:pP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Rectangle(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파란색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)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은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정사각형에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가까운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형태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, Scratch(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빨간색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)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는</a:t>
            </a:r>
          </a:p>
          <a:p>
            <a:pPr lvl="0" algn="l">
              <a:lnSpc>
                <a:spcPct val="141100"/>
              </a:lnSpc>
            </a:pP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길쭉한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선형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형태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, Circle(</a:t>
            </a:r>
            <a:r>
              <a:rPr lang="ko-KR" altLang="en-US" dirty="0">
                <a:solidFill>
                  <a:srgbClr val="2C2C2C"/>
                </a:solidFill>
                <a:latin typeface="Pretendard Regular"/>
                <a:ea typeface="Pretendard Regular"/>
              </a:rPr>
              <a:t>청록색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)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은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원형에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가까운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형태로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 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구분되었습니다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.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이를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통해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특정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모양의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객체를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선별적으로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 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처리할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수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있게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되었습니다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41100"/>
              </a:lnSpc>
            </a:pPr>
            <a:endParaRPr lang="en-US" sz="1800" b="0" i="0" u="none" strike="noStrike" dirty="0">
              <a:solidFill>
                <a:srgbClr val="2C2C2C"/>
              </a:solidFill>
              <a:latin typeface="Pretendard Regular"/>
            </a:endParaRPr>
          </a:p>
          <a:p>
            <a:pPr lvl="0" algn="l">
              <a:lnSpc>
                <a:spcPct val="141100"/>
              </a:lnSpc>
            </a:pP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추후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불량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검출하는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모델링에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사용할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수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있도록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분류의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조건을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불량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조건에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맞게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정확성을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보장할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수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있도록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설계해야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합니다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41100"/>
              </a:lnSpc>
            </a:pPr>
            <a:endParaRPr lang="en-US" sz="1800" b="0" i="0" u="none" strike="noStrike" dirty="0">
              <a:solidFill>
                <a:srgbClr val="2C2C2C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0" y="876300"/>
            <a:ext cx="8039100" cy="8534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39800" y="1066800"/>
            <a:ext cx="8255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500" b="0" i="0" u="none" strike="noStrike" dirty="0">
                <a:solidFill>
                  <a:srgbClr val="00074E"/>
                </a:solidFill>
                <a:ea typeface="Pretendard SemiBold"/>
              </a:rPr>
              <a:t>추가</a:t>
            </a:r>
            <a:r>
              <a:rPr lang="en-US" sz="3500" b="0" i="0" u="none" strike="noStrike" dirty="0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3500" b="0" i="0" u="none" strike="noStrike" dirty="0">
                <a:solidFill>
                  <a:srgbClr val="00074E"/>
                </a:solidFill>
                <a:ea typeface="Pretendard SemiBold"/>
              </a:rPr>
              <a:t>기능</a:t>
            </a:r>
            <a:r>
              <a:rPr lang="en-US" sz="3500" b="0" i="0" u="none" strike="noStrike" dirty="0">
                <a:solidFill>
                  <a:srgbClr val="00074E"/>
                </a:solidFill>
                <a:latin typeface="Pretendard SemiBold"/>
              </a:rPr>
              <a:t>3 : </a:t>
            </a:r>
            <a:r>
              <a:rPr lang="ko-KR" sz="3500" b="0" i="0" u="none" strike="noStrike" dirty="0" err="1">
                <a:solidFill>
                  <a:srgbClr val="00074E"/>
                </a:solidFill>
                <a:ea typeface="Pretendard SemiBold"/>
              </a:rPr>
              <a:t>가우시안</a:t>
            </a:r>
            <a:r>
              <a:rPr lang="en-US" sz="3500" b="0" i="0" u="none" strike="noStrike" dirty="0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3500" b="0" i="0" u="none" strike="noStrike" dirty="0" err="1">
                <a:solidFill>
                  <a:srgbClr val="00074E"/>
                </a:solidFill>
                <a:ea typeface="Pretendard SemiBold"/>
              </a:rPr>
              <a:t>블러를</a:t>
            </a:r>
            <a:r>
              <a:rPr lang="en-US" sz="3500" b="0" i="0" u="none" strike="noStrike" dirty="0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3500" b="0" i="0" u="none" strike="noStrike" dirty="0">
                <a:solidFill>
                  <a:srgbClr val="00074E"/>
                </a:solidFill>
                <a:ea typeface="Pretendard SemiBold"/>
              </a:rPr>
              <a:t>통한</a:t>
            </a:r>
            <a:r>
              <a:rPr lang="en-US" sz="3500" b="0" i="0" u="none" strike="noStrike" dirty="0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3500" b="0" i="0" u="none" strike="noStrike" dirty="0">
                <a:solidFill>
                  <a:srgbClr val="00074E"/>
                </a:solidFill>
                <a:ea typeface="Pretendard SemiBold"/>
              </a:rPr>
              <a:t>이미지</a:t>
            </a:r>
            <a:r>
              <a:rPr lang="en-US" sz="3500" b="0" i="0" u="none" strike="noStrike" dirty="0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3500" b="0" i="0" u="none" strike="noStrike" dirty="0">
                <a:solidFill>
                  <a:srgbClr val="00074E"/>
                </a:solidFill>
                <a:ea typeface="Pretendard SemiBold"/>
              </a:rPr>
              <a:t>개선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11300" y="2286000"/>
            <a:ext cx="6946900" cy="654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1" i="0" u="none" strike="noStrike" dirty="0">
                <a:solidFill>
                  <a:srgbClr val="2C2C2C"/>
                </a:solidFill>
                <a:latin typeface="Pretendard Regular"/>
              </a:rPr>
              <a:t>1. </a:t>
            </a:r>
            <a:r>
              <a:rPr lang="ko-KR" sz="1800" b="1" i="0" u="none" strike="noStrike" dirty="0">
                <a:solidFill>
                  <a:srgbClr val="2C2C2C"/>
                </a:solidFill>
                <a:ea typeface="Pretendard Regular"/>
              </a:rPr>
              <a:t>목적</a:t>
            </a:r>
          </a:p>
          <a:p>
            <a:pPr lvl="0" algn="l">
              <a:lnSpc>
                <a:spcPct val="141100"/>
              </a:lnSpc>
            </a:pP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이미지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개선을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위한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 err="1">
                <a:solidFill>
                  <a:srgbClr val="2C2C2C"/>
                </a:solidFill>
                <a:ea typeface="Pretendard Regular"/>
              </a:rPr>
              <a:t>가우시안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 err="1">
                <a:solidFill>
                  <a:srgbClr val="2C2C2C"/>
                </a:solidFill>
                <a:ea typeface="Pretendard Regular"/>
              </a:rPr>
              <a:t>블러의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바이너리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전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후에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적용하여</a:t>
            </a:r>
          </a:p>
          <a:p>
            <a:pPr lvl="0" algn="l">
              <a:lnSpc>
                <a:spcPct val="141100"/>
              </a:lnSpc>
            </a:pP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차이를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확인하고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, </a:t>
            </a:r>
            <a:r>
              <a:rPr lang="ko-KR" sz="1800" b="0" i="0" u="none" strike="noStrike" dirty="0" err="1">
                <a:solidFill>
                  <a:srgbClr val="2C2C2C"/>
                </a:solidFill>
                <a:ea typeface="Pretendard Regular"/>
              </a:rPr>
              <a:t>컨투어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검출의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품질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향상을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목표로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합니다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41100"/>
              </a:lnSpc>
            </a:pPr>
            <a:endParaRPr lang="en-US" sz="1800" b="0" i="0" u="none" strike="noStrike" dirty="0">
              <a:solidFill>
                <a:srgbClr val="2C2C2C"/>
              </a:solidFill>
              <a:latin typeface="Pretendard Regular"/>
            </a:endParaRPr>
          </a:p>
          <a:p>
            <a:pPr lvl="0" algn="l">
              <a:lnSpc>
                <a:spcPct val="141100"/>
              </a:lnSpc>
            </a:pPr>
            <a:r>
              <a:rPr lang="en-US" sz="1800" b="1" i="0" u="none" strike="noStrike" dirty="0">
                <a:solidFill>
                  <a:srgbClr val="2C2C2C"/>
                </a:solidFill>
                <a:latin typeface="Pretendard Regular"/>
              </a:rPr>
              <a:t>2. </a:t>
            </a:r>
            <a:r>
              <a:rPr lang="ko-KR" sz="1800" b="1" i="0" u="none" strike="noStrike" dirty="0">
                <a:solidFill>
                  <a:srgbClr val="2C2C2C"/>
                </a:solidFill>
                <a:ea typeface="Pretendard Regular"/>
              </a:rPr>
              <a:t>조건</a:t>
            </a:r>
          </a:p>
          <a:p>
            <a:pPr lvl="0" algn="l">
              <a:lnSpc>
                <a:spcPct val="141100"/>
              </a:lnSpc>
            </a:pPr>
            <a:r>
              <a:rPr lang="ko-KR" sz="1800" b="0" i="0" u="none" strike="noStrike" dirty="0" err="1">
                <a:solidFill>
                  <a:srgbClr val="2C2C2C"/>
                </a:solidFill>
                <a:ea typeface="Pretendard Regular"/>
              </a:rPr>
              <a:t>가우시안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 err="1">
                <a:solidFill>
                  <a:srgbClr val="2C2C2C"/>
                </a:solidFill>
                <a:ea typeface="Pretendard Regular"/>
              </a:rPr>
              <a:t>블러를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바이너리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이미지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생성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전후로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적용하고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,</a:t>
            </a:r>
          </a:p>
          <a:p>
            <a:pPr lvl="0" algn="l">
              <a:lnSpc>
                <a:spcPct val="141100"/>
              </a:lnSpc>
            </a:pPr>
            <a:r>
              <a:rPr lang="ko-KR" sz="1800" b="0" i="0" u="none" strike="noStrike" dirty="0" err="1">
                <a:solidFill>
                  <a:srgbClr val="2C2C2C"/>
                </a:solidFill>
                <a:ea typeface="Pretendard Regular"/>
              </a:rPr>
              <a:t>가우시안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 err="1">
                <a:solidFill>
                  <a:srgbClr val="2C2C2C"/>
                </a:solidFill>
                <a:ea typeface="Pretendard Regular"/>
              </a:rPr>
              <a:t>블러를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적용하지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않은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이미지와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Contour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개수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비교합니다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41100"/>
              </a:lnSpc>
            </a:pPr>
            <a:r>
              <a:rPr lang="ko-KR" sz="1800" b="0" i="0" u="none" strike="noStrike" dirty="0" err="1">
                <a:solidFill>
                  <a:srgbClr val="2C2C2C"/>
                </a:solidFill>
                <a:ea typeface="Pretendard Regular"/>
              </a:rPr>
              <a:t>가우시안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 err="1">
                <a:solidFill>
                  <a:srgbClr val="2C2C2C"/>
                </a:solidFill>
                <a:ea typeface="Pretendard Regular"/>
              </a:rPr>
              <a:t>블러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: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커널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크기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7 x 7,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표준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편차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1</a:t>
            </a:r>
          </a:p>
          <a:p>
            <a:pPr lvl="0" algn="l">
              <a:lnSpc>
                <a:spcPct val="141100"/>
              </a:lnSpc>
            </a:pPr>
            <a:endParaRPr lang="en-US" sz="1800" b="0" i="0" u="none" strike="noStrike" dirty="0">
              <a:solidFill>
                <a:srgbClr val="2C2C2C"/>
              </a:solidFill>
              <a:latin typeface="Pretendard Regular"/>
            </a:endParaRPr>
          </a:p>
          <a:p>
            <a:pPr lvl="0" algn="l">
              <a:lnSpc>
                <a:spcPct val="141100"/>
              </a:lnSpc>
            </a:pPr>
            <a:r>
              <a:rPr lang="en-US" sz="1800" b="1" i="0" u="none" strike="noStrike" dirty="0">
                <a:solidFill>
                  <a:srgbClr val="2C2C2C"/>
                </a:solidFill>
                <a:latin typeface="Pretendard Regular"/>
              </a:rPr>
              <a:t>3. </a:t>
            </a:r>
            <a:r>
              <a:rPr lang="ko-KR" sz="1800" b="1" i="0" u="none" strike="noStrike" dirty="0">
                <a:solidFill>
                  <a:srgbClr val="2C2C2C"/>
                </a:solidFill>
                <a:ea typeface="Pretendard Regular"/>
              </a:rPr>
              <a:t>결과</a:t>
            </a:r>
            <a:r>
              <a:rPr lang="en-US" sz="1800" b="1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1" i="0" u="none" strike="noStrike" dirty="0">
                <a:solidFill>
                  <a:srgbClr val="2C2C2C"/>
                </a:solidFill>
                <a:ea typeface="Pretendard Regular"/>
              </a:rPr>
              <a:t>분석</a:t>
            </a:r>
          </a:p>
          <a:p>
            <a:pPr lvl="0" algn="l">
              <a:lnSpc>
                <a:spcPct val="141100"/>
              </a:lnSpc>
            </a:pPr>
            <a:r>
              <a:rPr lang="ko-KR" sz="1800" b="0" i="0" u="none" strike="noStrike" dirty="0" err="1">
                <a:solidFill>
                  <a:srgbClr val="2C2C2C"/>
                </a:solidFill>
                <a:ea typeface="Pretendard Regular"/>
              </a:rPr>
              <a:t>가우시안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미적용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: 26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개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 err="1">
                <a:solidFill>
                  <a:srgbClr val="2C2C2C"/>
                </a:solidFill>
                <a:ea typeface="Pretendard Regular"/>
              </a:rPr>
              <a:t>컨투어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검출</a:t>
            </a:r>
          </a:p>
          <a:p>
            <a:pPr lvl="0" algn="l">
              <a:lnSpc>
                <a:spcPct val="141100"/>
              </a:lnSpc>
            </a:pP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바이너리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1" i="0" u="none" strike="noStrike" dirty="0">
                <a:solidFill>
                  <a:srgbClr val="2C2C2C"/>
                </a:solidFill>
                <a:ea typeface="Pretendard Regular"/>
              </a:rPr>
              <a:t>전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 err="1">
                <a:solidFill>
                  <a:srgbClr val="2C2C2C"/>
                </a:solidFill>
                <a:ea typeface="Pretendard Regular"/>
              </a:rPr>
              <a:t>가우시안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 err="1">
                <a:solidFill>
                  <a:srgbClr val="2C2C2C"/>
                </a:solidFill>
                <a:ea typeface="Pretendard Regular"/>
              </a:rPr>
              <a:t>블러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적용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: 23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개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 err="1">
                <a:solidFill>
                  <a:srgbClr val="2C2C2C"/>
                </a:solidFill>
                <a:ea typeface="Pretendard Regular"/>
              </a:rPr>
              <a:t>컨투어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검출</a:t>
            </a:r>
          </a:p>
          <a:p>
            <a:pPr lvl="0" algn="l">
              <a:lnSpc>
                <a:spcPct val="141100"/>
              </a:lnSpc>
            </a:pP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바이너리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1" i="0" u="none" strike="noStrike" dirty="0">
                <a:solidFill>
                  <a:srgbClr val="2C2C2C"/>
                </a:solidFill>
                <a:ea typeface="Pretendard Regular"/>
              </a:rPr>
              <a:t>후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 err="1">
                <a:solidFill>
                  <a:srgbClr val="2C2C2C"/>
                </a:solidFill>
                <a:ea typeface="Pretendard Regular"/>
              </a:rPr>
              <a:t>가우시안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 err="1">
                <a:solidFill>
                  <a:srgbClr val="2C2C2C"/>
                </a:solidFill>
                <a:ea typeface="Pretendard Regular"/>
              </a:rPr>
              <a:t>블러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작용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: 25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개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 err="1">
                <a:solidFill>
                  <a:srgbClr val="2C2C2C"/>
                </a:solidFill>
                <a:ea typeface="Pretendard Regular"/>
              </a:rPr>
              <a:t>컨투어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검출</a:t>
            </a:r>
          </a:p>
          <a:p>
            <a:pPr lvl="0" algn="l">
              <a:lnSpc>
                <a:spcPct val="141100"/>
              </a:lnSpc>
            </a:pPr>
            <a:endParaRPr lang="ko-KR" sz="1800" b="0" i="0" u="none" strike="noStrike" dirty="0">
              <a:solidFill>
                <a:srgbClr val="2C2C2C"/>
              </a:solidFill>
              <a:ea typeface="Pretendard Regular"/>
            </a:endParaRPr>
          </a:p>
          <a:p>
            <a:pPr lvl="0" algn="l">
              <a:lnSpc>
                <a:spcPct val="141100"/>
              </a:lnSpc>
            </a:pPr>
            <a:r>
              <a:rPr lang="ko-KR" sz="1800" b="0" i="0" u="none" strike="noStrike" dirty="0" err="1">
                <a:solidFill>
                  <a:srgbClr val="2C2C2C"/>
                </a:solidFill>
                <a:ea typeface="Pretendard Regular"/>
              </a:rPr>
              <a:t>가우시안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 err="1">
                <a:solidFill>
                  <a:srgbClr val="2C2C2C"/>
                </a:solidFill>
                <a:ea typeface="Pretendard Regular"/>
              </a:rPr>
              <a:t>블러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적용하면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노이즈가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제거되어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 err="1">
                <a:solidFill>
                  <a:srgbClr val="2C2C2C"/>
                </a:solidFill>
                <a:ea typeface="Pretendard Regular"/>
              </a:rPr>
              <a:t>컨투어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개수가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적어지는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것으로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추정되며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,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적용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순서에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따라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검출되는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 err="1">
                <a:solidFill>
                  <a:srgbClr val="2C2C2C"/>
                </a:solidFill>
                <a:ea typeface="Pretendard Regular"/>
              </a:rPr>
              <a:t>컨투어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개수에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차이가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나타났습니다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41100"/>
              </a:lnSpc>
            </a:pP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무엇이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더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효율적인지는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알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수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2C2C2C"/>
                </a:solidFill>
                <a:ea typeface="Pretendard Regular"/>
              </a:rPr>
              <a:t>없었습니다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4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200" y="3060700"/>
            <a:ext cx="26670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242300" y="2552700"/>
            <a:ext cx="55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0" i="0" u="none" strike="noStrike">
                <a:solidFill>
                  <a:srgbClr val="4A5BA3"/>
                </a:solidFill>
                <a:latin typeface="Pretendard Medium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251700" y="3454400"/>
            <a:ext cx="2540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300" b="0" i="0" u="none" strike="noStrike">
                <a:solidFill>
                  <a:srgbClr val="00074E"/>
                </a:solidFill>
                <a:ea typeface="Pretendard SemiBold"/>
              </a:rPr>
              <a:t>개요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200" y="6210300"/>
            <a:ext cx="266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242300" y="5702300"/>
            <a:ext cx="55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0" i="0" u="none" strike="noStrike">
                <a:solidFill>
                  <a:srgbClr val="4A5BA3"/>
                </a:solidFill>
                <a:latin typeface="Pretendard Medium"/>
              </a:rPr>
              <a:t>04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26300" y="6591300"/>
            <a:ext cx="2603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300" b="0" i="0" u="none" strike="noStrike">
                <a:solidFill>
                  <a:srgbClr val="00074E"/>
                </a:solidFill>
                <a:ea typeface="Pretendard SemiBold"/>
              </a:rPr>
              <a:t>추가</a:t>
            </a:r>
            <a:r>
              <a:rPr lang="en-US" sz="23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00074E"/>
                </a:solidFill>
                <a:ea typeface="Pretendard SemiBold"/>
              </a:rPr>
              <a:t>기능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3060700"/>
            <a:ext cx="26670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455400" y="2552700"/>
            <a:ext cx="55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0" i="0" u="none" strike="noStrike">
                <a:solidFill>
                  <a:srgbClr val="4A5BA3"/>
                </a:solidFill>
                <a:latin typeface="Pretendard Medium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42600" y="3429000"/>
            <a:ext cx="21971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300" b="0" i="0" u="none" strike="noStrike">
                <a:solidFill>
                  <a:srgbClr val="00074E"/>
                </a:solidFill>
                <a:ea typeface="Pretendard SemiBold"/>
              </a:rPr>
              <a:t>구현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6210300"/>
            <a:ext cx="26670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1455400" y="5702300"/>
            <a:ext cx="55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0" i="0" u="none" strike="noStrike">
                <a:solidFill>
                  <a:srgbClr val="4A5BA3"/>
                </a:solidFill>
                <a:latin typeface="Pretendard Medium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642600" y="6591300"/>
            <a:ext cx="21971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300" b="0" i="0" u="none" strike="noStrike" dirty="0">
                <a:solidFill>
                  <a:srgbClr val="00074E"/>
                </a:solidFill>
                <a:ea typeface="Pretendard SemiBold"/>
              </a:rPr>
              <a:t>회고</a:t>
            </a:r>
            <a:endParaRPr lang="ko-KR" sz="23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4400" y="3060700"/>
            <a:ext cx="26670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4668500" y="2552700"/>
            <a:ext cx="55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0" i="0" u="none" strike="noStrike">
                <a:solidFill>
                  <a:srgbClr val="4A5BA3"/>
                </a:solidFill>
                <a:latin typeface="Pretendard Medium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855700" y="3429000"/>
            <a:ext cx="21971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300" b="0" i="0" u="none" strike="noStrike">
                <a:solidFill>
                  <a:srgbClr val="00074E"/>
                </a:solidFill>
                <a:ea typeface="Pretendard SemiBold"/>
              </a:rPr>
              <a:t>결과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460500" y="4584700"/>
            <a:ext cx="4724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>
                <a:solidFill>
                  <a:srgbClr val="00074E"/>
                </a:solidFill>
                <a:latin typeface="Pretendard SemiBold"/>
              </a:rPr>
              <a:t>CONTENTS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43000" y="952500"/>
            <a:ext cx="18288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500" b="0" i="0" u="none" strike="noStrike" dirty="0">
                <a:solidFill>
                  <a:srgbClr val="00074E"/>
                </a:solidFill>
                <a:ea typeface="Pretendard SemiBold"/>
              </a:rPr>
              <a:t>회고</a:t>
            </a:r>
            <a:endParaRPr lang="ko-KR" sz="55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DD7573A5-B7B7-48A9-A110-7F7BDF139ED1}"/>
              </a:ext>
            </a:extLst>
          </p:cNvPr>
          <p:cNvSpPr txBox="1"/>
          <p:nvPr/>
        </p:nvSpPr>
        <p:spPr>
          <a:xfrm>
            <a:off x="1524000" y="2095500"/>
            <a:ext cx="15087600" cy="636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본 프로젝트에서는</a:t>
            </a:r>
            <a:r>
              <a:rPr lang="en-US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 Python</a:t>
            </a:r>
            <a:r>
              <a:rPr lang="ko-KR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과</a:t>
            </a:r>
            <a:r>
              <a:rPr lang="en-US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 OpenCV</a:t>
            </a:r>
            <a:r>
              <a:rPr lang="ko-KR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를 활용하여 이미지 처리 방식의 기초 플로우를 습득하였고</a:t>
            </a:r>
            <a:r>
              <a:rPr lang="en-US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, </a:t>
            </a:r>
            <a:r>
              <a:rPr lang="ko-KR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이론적 지식을 실제 코드로 구현하는 경험을 쌓았습니다</a:t>
            </a:r>
            <a:r>
              <a:rPr lang="en-US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. </a:t>
            </a:r>
            <a:r>
              <a:rPr lang="ko-KR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기본 구현 완료 후 추가적으로 다양한 기능들을 하나씩 구현해보며</a:t>
            </a:r>
            <a:r>
              <a:rPr lang="en-US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, </a:t>
            </a:r>
            <a:r>
              <a:rPr lang="ko-KR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각 처리 단계별 차이점들을 분석하고 비교하는 과정을 통해 이미지 처리가 다양한 조건과 매개변수에 따라 다른 결과를 도출할 수 있다는 것을 확인하였습니다</a:t>
            </a:r>
            <a:r>
              <a:rPr lang="en-US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.</a:t>
            </a:r>
          </a:p>
          <a:p>
            <a:pPr lvl="0" algn="l">
              <a:lnSpc>
                <a:spcPct val="141100"/>
              </a:lnSpc>
            </a:pPr>
            <a:endParaRPr lang="ko-KR" altLang="ko-KR" sz="2200" kern="100" dirty="0">
              <a:effectLst/>
              <a:latin typeface="Pretendard Regular" panose="020B0600000101010101" charset="-127"/>
              <a:ea typeface="Pretendard Regular" panose="020B0600000101010101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특히 </a:t>
            </a:r>
            <a:r>
              <a:rPr lang="ko-KR" altLang="ko-KR" sz="2200" kern="100" dirty="0" err="1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임계값</a:t>
            </a:r>
            <a:r>
              <a:rPr lang="ko-KR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 변경</a:t>
            </a:r>
            <a:r>
              <a:rPr lang="en-US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, </a:t>
            </a:r>
            <a:r>
              <a:rPr lang="ko-KR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윤곽선 검출 방식 조정 등의 실험을 통해 각 단계가 최종 결과에 미치는 영향을 간접적으로 체험할 수 있었습니다</a:t>
            </a:r>
            <a:r>
              <a:rPr lang="en-US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. </a:t>
            </a:r>
            <a:br>
              <a:rPr lang="en-US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</a:br>
            <a:r>
              <a:rPr lang="ko-KR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다만</a:t>
            </a:r>
            <a:r>
              <a:rPr lang="en-US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, </a:t>
            </a:r>
            <a:r>
              <a:rPr lang="ko-KR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일부 처리 결과의 명확한 원인 분석은 현재의 지식 수준으로는 한계가 있었으며</a:t>
            </a:r>
            <a:r>
              <a:rPr lang="en-US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, </a:t>
            </a:r>
            <a:r>
              <a:rPr lang="ko-KR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이는 향후 더 깊이 있는 학습이 필요한 부분으로 </a:t>
            </a:r>
            <a:br>
              <a:rPr lang="en-US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</a:br>
            <a:r>
              <a:rPr lang="ko-KR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판단됩니다</a:t>
            </a:r>
            <a:r>
              <a:rPr lang="en-US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2200" kern="100" dirty="0">
              <a:latin typeface="Pretendard Regular" panose="020B0600000101010101" charset="-127"/>
              <a:ea typeface="Pretendard Regular" panose="020B0600000101010101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추후</a:t>
            </a:r>
            <a:r>
              <a:rPr lang="en-US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 </a:t>
            </a:r>
            <a:r>
              <a:rPr lang="ko-KR" altLang="en-US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적응형 </a:t>
            </a:r>
            <a:r>
              <a:rPr lang="ko-KR" altLang="en-US" sz="2200" kern="100" dirty="0" err="1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임계값을</a:t>
            </a:r>
            <a:r>
              <a:rPr lang="ko-KR" altLang="en-US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 위한 심화 처리나</a:t>
            </a:r>
            <a:r>
              <a:rPr lang="en-US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, </a:t>
            </a:r>
            <a:r>
              <a:rPr lang="ko-KR" altLang="en-US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윤곽선의 필터링을 통하여</a:t>
            </a:r>
            <a:r>
              <a:rPr lang="en-US" altLang="ko-KR" sz="2200" kern="100" dirty="0"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 Contour </a:t>
            </a:r>
            <a:r>
              <a:rPr lang="ko-KR" altLang="en-US" sz="2200" kern="100" dirty="0"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검출의 품질을 향상하여 이미지 처리를 개선할 수 있도록 하겠습니다</a:t>
            </a:r>
            <a:r>
              <a:rPr lang="en-US" altLang="ko-KR" sz="2200" kern="100" dirty="0"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.</a:t>
            </a:r>
            <a:endParaRPr lang="en-US" altLang="ko-KR" sz="2200" kern="100" dirty="0">
              <a:effectLst/>
              <a:latin typeface="Pretendard Regular" panose="020B0600000101010101" charset="-127"/>
              <a:ea typeface="Pretendard Regular" panose="020B0600000101010101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2200" kern="100" dirty="0">
              <a:effectLst/>
              <a:latin typeface="Pretendard Regular" panose="020B0600000101010101" charset="-127"/>
              <a:ea typeface="Pretendard Regular" panose="020B0600000101010101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위 경험을 통해 컴퓨터 비전 분야의 기초를 다졌으며</a:t>
            </a:r>
            <a:r>
              <a:rPr lang="en-US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, </a:t>
            </a:r>
            <a:r>
              <a:rPr lang="ko-KR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향후 더 고급 이미지 처리 기법 및 등을 다루며 </a:t>
            </a:r>
            <a:r>
              <a:rPr lang="ko-KR" altLang="ko-KR" sz="2200" kern="100" dirty="0" err="1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뮤텍코리아에서</a:t>
            </a:r>
            <a:r>
              <a:rPr lang="ko-KR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 개발자로 성장하고 </a:t>
            </a:r>
            <a:br>
              <a:rPr lang="en-US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</a:br>
            <a:r>
              <a:rPr lang="ko-KR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기여하고 싶습니다</a:t>
            </a:r>
            <a:r>
              <a:rPr lang="en-US" altLang="ko-KR" sz="2200" kern="100" dirty="0">
                <a:effectLst/>
                <a:latin typeface="Pretendard Regular" panose="020B0600000101010101" charset="-127"/>
                <a:ea typeface="Pretendard Regular" panose="020B0600000101010101" charset="-127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-5400000">
            <a:off x="7835900" y="825500"/>
            <a:ext cx="1524000" cy="1333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5400000">
            <a:off x="7823200" y="-3086100"/>
            <a:ext cx="1536700" cy="13335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81100" y="3124200"/>
            <a:ext cx="901700" cy="901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438400" y="3175000"/>
            <a:ext cx="4864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74E"/>
                </a:solidFill>
                <a:ea typeface="Pretendard SemiBold"/>
              </a:rPr>
              <a:t>반도체</a:t>
            </a:r>
            <a:r>
              <a:rPr lang="en-US" sz="2500" b="0" i="0" u="none" strike="noStrike">
                <a:solidFill>
                  <a:srgbClr val="00074E"/>
                </a:solidFill>
                <a:latin typeface="Pretendard SemiBold"/>
              </a:rPr>
              <a:t> Wafer</a:t>
            </a:r>
            <a:r>
              <a:rPr lang="ko-KR" sz="2500" b="0" i="0" u="none" strike="noStrike">
                <a:solidFill>
                  <a:srgbClr val="00074E"/>
                </a:solidFill>
                <a:ea typeface="Pretendard SemiBold"/>
              </a:rPr>
              <a:t>의</a:t>
            </a:r>
            <a:r>
              <a:rPr lang="en-US" sz="2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074E"/>
                </a:solidFill>
                <a:ea typeface="Pretendard SemiBold"/>
              </a:rPr>
              <a:t>불량</a:t>
            </a:r>
            <a:r>
              <a:rPr lang="en-US" sz="2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074E"/>
                </a:solidFill>
                <a:ea typeface="Pretendard SemiBold"/>
              </a:rPr>
              <a:t>검출</a:t>
            </a:r>
            <a:r>
              <a:rPr lang="en-US" sz="2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074E"/>
                </a:solidFill>
                <a:ea typeface="Pretendard SemiBold"/>
              </a:rPr>
              <a:t>프로세스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 rot="-5400000">
            <a:off x="7848600" y="-1143000"/>
            <a:ext cx="1524000" cy="1333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81100" y="5080000"/>
            <a:ext cx="889000" cy="889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578100" y="5092700"/>
            <a:ext cx="4826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74E"/>
                </a:solidFill>
                <a:latin typeface="Pretendard SemiBold"/>
              </a:rPr>
              <a:t>OpenCV</a:t>
            </a:r>
            <a:r>
              <a:rPr lang="ko-KR" sz="2500" b="0" i="0" u="none" strike="noStrike">
                <a:solidFill>
                  <a:srgbClr val="00074E"/>
                </a:solidFill>
                <a:ea typeface="Pretendard SemiBold"/>
              </a:rPr>
              <a:t>를</a:t>
            </a:r>
            <a:r>
              <a:rPr lang="en-US" sz="2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074E"/>
                </a:solidFill>
                <a:ea typeface="Pretendard SemiBold"/>
              </a:rPr>
              <a:t>활용한</a:t>
            </a:r>
            <a:r>
              <a:rPr lang="en-US" sz="2500" b="0" i="0" u="none" strike="noStrike">
                <a:solidFill>
                  <a:srgbClr val="00074E"/>
                </a:solidFill>
                <a:latin typeface="Pretendard SemiBold"/>
              </a:rPr>
              <a:t> Contour </a:t>
            </a:r>
            <a:r>
              <a:rPr lang="ko-KR" sz="2500" b="0" i="0" u="none" strike="noStrike">
                <a:solidFill>
                  <a:srgbClr val="00074E"/>
                </a:solidFill>
                <a:ea typeface="Pretendard SemiBold"/>
              </a:rPr>
              <a:t>검출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28800" y="1320800"/>
            <a:ext cx="13716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500" b="0" i="0" u="none" strike="noStrike">
                <a:solidFill>
                  <a:srgbClr val="00074E"/>
                </a:solidFill>
                <a:ea typeface="Pretendard SemiBold"/>
              </a:rPr>
              <a:t>개요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01900" y="7048500"/>
            <a:ext cx="4826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74E"/>
                </a:solidFill>
                <a:ea typeface="Pretendard SemiBold"/>
              </a:rPr>
              <a:t>이미지</a:t>
            </a:r>
            <a:r>
              <a:rPr lang="en-US" sz="2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074E"/>
                </a:solidFill>
                <a:ea typeface="Pretendard SemiBold"/>
              </a:rPr>
              <a:t>품질</a:t>
            </a:r>
            <a:r>
              <a:rPr lang="en-US" sz="2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074E"/>
                </a:solidFill>
                <a:ea typeface="Pretendard SemiBold"/>
              </a:rPr>
              <a:t>개선</a:t>
            </a:r>
            <a:r>
              <a:rPr lang="en-US" sz="2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074E"/>
                </a:solidFill>
                <a:ea typeface="Pretendard SemiBold"/>
              </a:rPr>
              <a:t>방안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31900" y="7099300"/>
            <a:ext cx="76200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00" y="3314700"/>
            <a:ext cx="2387600" cy="2374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3962400"/>
            <a:ext cx="1333500" cy="1092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/>
          <p:cNvSpPr txBox="1"/>
          <p:nvPr/>
        </p:nvSpPr>
        <p:spPr>
          <a:xfrm>
            <a:off x="2044700" y="7239000"/>
            <a:ext cx="3035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광학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혹은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스캐닝을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통한</a:t>
            </a:r>
          </a:p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이미지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획득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과정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6070600"/>
            <a:ext cx="3619500" cy="685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917700" y="6159500"/>
            <a:ext cx="328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이미지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획득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03700" y="1206500"/>
            <a:ext cx="9474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500" b="0" i="0" u="none" strike="noStrike">
                <a:solidFill>
                  <a:srgbClr val="00074E"/>
                </a:solidFill>
                <a:latin typeface="Pretendard SemiBold"/>
              </a:rPr>
              <a:t>Wafer</a:t>
            </a:r>
            <a:r>
              <a:rPr lang="ko-KR" sz="5500" b="0" i="0" u="none" strike="noStrike">
                <a:solidFill>
                  <a:srgbClr val="00074E"/>
                </a:solidFill>
                <a:ea typeface="Pretendard SemiBold"/>
              </a:rPr>
              <a:t>의</a:t>
            </a:r>
            <a:r>
              <a:rPr lang="en-US" sz="5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5500" b="0" i="0" u="none" strike="noStrike">
                <a:solidFill>
                  <a:srgbClr val="00074E"/>
                </a:solidFill>
                <a:ea typeface="Pretendard SemiBold"/>
              </a:rPr>
              <a:t>불량</a:t>
            </a:r>
            <a:r>
              <a:rPr lang="en-US" sz="5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5500" b="0" i="0" u="none" strike="noStrike">
                <a:solidFill>
                  <a:srgbClr val="00074E"/>
                </a:solidFill>
                <a:ea typeface="Pretendard SemiBold"/>
              </a:rPr>
              <a:t>검출</a:t>
            </a:r>
            <a:r>
              <a:rPr lang="en-US" sz="5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5500" b="0" i="0" u="none" strike="noStrike">
                <a:solidFill>
                  <a:srgbClr val="00074E"/>
                </a:solidFill>
                <a:ea typeface="Pretendard SemiBold"/>
              </a:rPr>
              <a:t>프로세스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314700"/>
            <a:ext cx="2387600" cy="2387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6700" y="3860800"/>
            <a:ext cx="1333500" cy="12827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8" name="TextBox 18"/>
          <p:cNvSpPr txBox="1"/>
          <p:nvPr/>
        </p:nvSpPr>
        <p:spPr>
          <a:xfrm>
            <a:off x="5765800" y="7239000"/>
            <a:ext cx="3035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노이즈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제거</a:t>
            </a:r>
          </a:p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이미지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보정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3700" y="6070600"/>
            <a:ext cx="3619500" cy="6858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5638800" y="6159500"/>
            <a:ext cx="328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이미지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전처리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7100" y="3302000"/>
            <a:ext cx="2387600" cy="2387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77500" y="3873500"/>
            <a:ext cx="1054100" cy="12573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7" name="TextBox 27"/>
          <p:cNvSpPr txBox="1"/>
          <p:nvPr/>
        </p:nvSpPr>
        <p:spPr>
          <a:xfrm>
            <a:off x="9486900" y="7239000"/>
            <a:ext cx="3035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윤곽선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검출</a:t>
            </a:r>
          </a:p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특징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추출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4800" y="6070600"/>
            <a:ext cx="3619500" cy="6858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9359900" y="6159500"/>
            <a:ext cx="328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특징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추출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8200" y="3314700"/>
            <a:ext cx="2387600" cy="23876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33500" y="3848100"/>
            <a:ext cx="1143000" cy="1181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65300" y="4648200"/>
            <a:ext cx="952500" cy="4826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915900" y="6070600"/>
            <a:ext cx="3619500" cy="6858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13081000" y="6159500"/>
            <a:ext cx="328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불량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검출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208000" y="7239000"/>
            <a:ext cx="3035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패턴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매칭</a:t>
            </a:r>
          </a:p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결함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분류</a:t>
            </a:r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21400" y="2819400"/>
            <a:ext cx="1206500" cy="12065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91700" y="2819400"/>
            <a:ext cx="1206500" cy="1206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498600" y="3517900"/>
            <a:ext cx="3619500" cy="4965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800" y="3517900"/>
            <a:ext cx="3619500" cy="496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9271000" y="3517900"/>
            <a:ext cx="3619500" cy="4965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69900" y="3517900"/>
            <a:ext cx="3619500" cy="4965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" y="4533900"/>
            <a:ext cx="170434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8300" y="7150100"/>
            <a:ext cx="812800" cy="812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66900" y="7150100"/>
            <a:ext cx="812800" cy="812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4500" y="7150100"/>
            <a:ext cx="812800" cy="812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82300" y="7150100"/>
            <a:ext cx="812800" cy="812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730500" y="3835400"/>
            <a:ext cx="1168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Step 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16700" y="3835400"/>
            <a:ext cx="1155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Step 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502900" y="3835400"/>
            <a:ext cx="1168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Step 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389100" y="3835400"/>
            <a:ext cx="1168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Pretendard Medium"/>
              </a:rPr>
              <a:t>Step 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16100" y="5422900"/>
            <a:ext cx="29845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00074E"/>
                </a:solidFill>
                <a:ea typeface="Pretendard SemiBold"/>
              </a:rPr>
              <a:t>이미지</a:t>
            </a:r>
            <a:r>
              <a:rPr lang="en-US" sz="24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400" b="0" i="0" u="none" strike="noStrike">
                <a:solidFill>
                  <a:srgbClr val="00074E"/>
                </a:solidFill>
                <a:ea typeface="Pretendard SemiBold"/>
              </a:rPr>
              <a:t>읽기</a:t>
            </a:r>
            <a:r>
              <a:rPr lang="en-US" sz="24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400" b="0" i="0" u="none" strike="noStrike">
                <a:solidFill>
                  <a:srgbClr val="00074E"/>
                </a:solidFill>
                <a:ea typeface="Pretendard SemiBold"/>
              </a:rPr>
              <a:t>및</a:t>
            </a:r>
          </a:p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00074E"/>
                </a:solidFill>
                <a:latin typeface="Pretendard SemiBold"/>
              </a:rPr>
              <a:t>GrayScale </a:t>
            </a:r>
            <a:r>
              <a:rPr lang="ko-KR" sz="2400" b="0" i="0" u="none" strike="noStrike">
                <a:solidFill>
                  <a:srgbClr val="00074E"/>
                </a:solidFill>
                <a:ea typeface="Pretendard SemiBold"/>
              </a:rPr>
              <a:t>이미지</a:t>
            </a:r>
            <a:r>
              <a:rPr lang="en-US" sz="24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400" b="0" i="0" u="none" strike="noStrike">
                <a:solidFill>
                  <a:srgbClr val="00074E"/>
                </a:solidFill>
                <a:ea typeface="Pretendard SemiBold"/>
              </a:rPr>
              <a:t>생성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715000" y="5473700"/>
            <a:ext cx="29972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>
                <a:solidFill>
                  <a:srgbClr val="00074E"/>
                </a:solidFill>
                <a:latin typeface="Pretendard SemiBold"/>
              </a:rPr>
              <a:t>Binary </a:t>
            </a:r>
            <a:r>
              <a:rPr lang="ko-KR" sz="2900" b="0" i="0" u="none" strike="noStrike">
                <a:solidFill>
                  <a:srgbClr val="00074E"/>
                </a:solidFill>
                <a:ea typeface="Pretendard SemiBold"/>
              </a:rPr>
              <a:t>이미지</a:t>
            </a:r>
            <a:r>
              <a:rPr lang="en-US" sz="29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900" b="0" i="0" u="none" strike="noStrike">
                <a:solidFill>
                  <a:srgbClr val="00074E"/>
                </a:solidFill>
                <a:ea typeface="Pretendard SemiBold"/>
              </a:rPr>
              <a:t>생성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588500" y="5461000"/>
            <a:ext cx="299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74E"/>
                </a:solidFill>
                <a:latin typeface="Pretendard SemiBold"/>
              </a:rPr>
              <a:t>Contour </a:t>
            </a:r>
            <a:r>
              <a:rPr lang="ko-KR" sz="3000" b="0" i="0" u="none" strike="noStrike">
                <a:solidFill>
                  <a:srgbClr val="00074E"/>
                </a:solidFill>
                <a:ea typeface="Pretendard SemiBold"/>
              </a:rPr>
              <a:t>검출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169900" y="5524500"/>
            <a:ext cx="3606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Pretendard SemiBold"/>
              </a:rPr>
              <a:t>결과</a:t>
            </a:r>
            <a:r>
              <a:rPr lang="en-US" sz="25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SemiBold"/>
              </a:rPr>
              <a:t>이미지</a:t>
            </a:r>
            <a:r>
              <a:rPr lang="en-US" sz="25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SemiBold"/>
              </a:rPr>
              <a:t>출력</a:t>
            </a:r>
            <a:r>
              <a:rPr lang="en-US" sz="2500" b="0" i="0" u="none" strike="noStrike">
                <a:solidFill>
                  <a:srgbClr val="FFFFFF"/>
                </a:solidFill>
                <a:latin typeface="Pretendard SemiBold"/>
              </a:rPr>
              <a:t> </a:t>
            </a:r>
            <a:r>
              <a:rPr lang="ko-KR" sz="2500" b="0" i="0" u="none" strike="noStrike">
                <a:solidFill>
                  <a:srgbClr val="FFFFFF"/>
                </a:solidFill>
                <a:ea typeface="Pretendard SemiBold"/>
              </a:rPr>
              <a:t>및</a:t>
            </a:r>
            <a:r>
              <a:rPr lang="en-US" sz="2500" b="0" i="0" u="none" strike="noStrike">
                <a:solidFill>
                  <a:srgbClr val="FFFFFF"/>
                </a:solidFill>
                <a:latin typeface="Pretendard SemiBold"/>
              </a:rPr>
              <a:t> </a:t>
            </a:r>
            <a:r>
              <a:rPr lang="ko-KR" sz="2500" b="0" i="0" u="none" strike="noStrike">
                <a:solidFill>
                  <a:srgbClr val="FFFFFF"/>
                </a:solidFill>
                <a:ea typeface="Pretendard SemiBold"/>
              </a:rPr>
              <a:t>저장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102100" y="1079500"/>
            <a:ext cx="100838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500" b="0" i="0" u="none" strike="noStrike">
                <a:solidFill>
                  <a:srgbClr val="00074E"/>
                </a:solidFill>
                <a:ea typeface="Pretendard SemiBold"/>
              </a:rPr>
              <a:t>이미지</a:t>
            </a:r>
            <a:r>
              <a:rPr lang="en-US" sz="5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5500" b="0" i="0" u="none" strike="noStrike">
                <a:solidFill>
                  <a:srgbClr val="00074E"/>
                </a:solidFill>
                <a:ea typeface="Pretendard SemiBold"/>
              </a:rPr>
              <a:t>전처리</a:t>
            </a:r>
            <a:r>
              <a:rPr lang="en-US" sz="5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5500" b="0" i="0" u="none" strike="noStrike">
                <a:solidFill>
                  <a:srgbClr val="00074E"/>
                </a:solidFill>
                <a:ea typeface="Pretendard SemiBold"/>
              </a:rPr>
              <a:t>및</a:t>
            </a:r>
            <a:r>
              <a:rPr lang="en-US" sz="5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5500" b="0" i="0" u="none" strike="noStrike">
                <a:solidFill>
                  <a:srgbClr val="00074E"/>
                </a:solidFill>
                <a:ea typeface="Pretendard SemiBold"/>
              </a:rPr>
              <a:t>특징</a:t>
            </a:r>
            <a:r>
              <a:rPr lang="en-US" sz="5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5500" b="0" i="0" u="none" strike="noStrike">
                <a:solidFill>
                  <a:srgbClr val="00074E"/>
                </a:solidFill>
                <a:ea typeface="Pretendard SemiBold"/>
              </a:rPr>
              <a:t>추출</a:t>
            </a:r>
            <a:r>
              <a:rPr lang="en-US" sz="5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5500" b="0" i="0" u="none" strike="noStrike">
                <a:solidFill>
                  <a:srgbClr val="00074E"/>
                </a:solidFill>
                <a:ea typeface="Pretendard SemiBold"/>
              </a:rPr>
              <a:t>프로세스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102100" y="1079500"/>
            <a:ext cx="100838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500" b="0" i="0" u="none" strike="noStrike">
                <a:solidFill>
                  <a:srgbClr val="00074E"/>
                </a:solidFill>
                <a:ea typeface="Pretendard SemiBold"/>
              </a:rPr>
              <a:t>이미지</a:t>
            </a:r>
            <a:r>
              <a:rPr lang="en-US" sz="5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5500" b="0" i="0" u="none" strike="noStrike">
                <a:solidFill>
                  <a:srgbClr val="00074E"/>
                </a:solidFill>
                <a:ea typeface="Pretendard SemiBold"/>
              </a:rPr>
              <a:t>품질</a:t>
            </a:r>
            <a:r>
              <a:rPr lang="en-US" sz="5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5500" b="0" i="0" u="none" strike="noStrike">
                <a:solidFill>
                  <a:srgbClr val="00074E"/>
                </a:solidFill>
                <a:ea typeface="Pretendard SemiBold"/>
              </a:rPr>
              <a:t>개선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0134600" y="2222500"/>
            <a:ext cx="4826000" cy="690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7500" y="2222500"/>
            <a:ext cx="1689100" cy="901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026900" y="2298700"/>
            <a:ext cx="11176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100" b="0" i="0" u="none" strike="noStrike" spc="100">
                <a:solidFill>
                  <a:srgbClr val="00074E"/>
                </a:solidFill>
                <a:ea typeface="Pretendard Medium"/>
              </a:rPr>
              <a:t>경계</a:t>
            </a:r>
            <a:r>
              <a:rPr lang="en-US" sz="2100" b="0" i="0" u="none" strike="noStrike" spc="100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2100" b="0" i="0" u="none" strike="noStrike" spc="100">
                <a:solidFill>
                  <a:srgbClr val="00074E"/>
                </a:solidFill>
                <a:ea typeface="Pretendard Medium"/>
              </a:rPr>
              <a:t>강화</a:t>
            </a:r>
            <a:r>
              <a:rPr lang="en-US" sz="2100" b="0" i="0" u="none" strike="noStrike" spc="100">
                <a:solidFill>
                  <a:srgbClr val="00074E"/>
                </a:solidFill>
                <a:latin typeface="Pretendard Medium"/>
              </a:rPr>
              <a:t> </a:t>
            </a:r>
            <a:br>
              <a:rPr lang="en-US" sz="2100" b="0" i="0" u="none" strike="noStrike" spc="100">
                <a:solidFill>
                  <a:srgbClr val="00074E"/>
                </a:solidFill>
                <a:latin typeface="Pretendard Medium"/>
              </a:rPr>
            </a:br>
            <a:r>
              <a:rPr lang="ko-KR" sz="2100" b="0" i="0" u="none" strike="noStrike" spc="100">
                <a:solidFill>
                  <a:srgbClr val="00074E"/>
                </a:solidFill>
                <a:ea typeface="Pretendard Medium"/>
              </a:rPr>
              <a:t>기법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860800" y="2222500"/>
            <a:ext cx="4826000" cy="6908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000" y="2222500"/>
            <a:ext cx="1689100" cy="901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867400" y="2298700"/>
            <a:ext cx="8763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100" b="0" i="0" u="none" strike="noStrike" spc="100">
                <a:solidFill>
                  <a:srgbClr val="00074E"/>
                </a:solidFill>
                <a:ea typeface="Pretendard Medium"/>
              </a:rPr>
              <a:t>이미지</a:t>
            </a:r>
            <a:r>
              <a:rPr lang="en-US" sz="2100" b="0" i="0" u="none" strike="noStrike" spc="100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2100" b="0" i="0" u="none" strike="noStrike" spc="100">
                <a:solidFill>
                  <a:srgbClr val="00074E"/>
                </a:solidFill>
                <a:ea typeface="Pretendard Medium"/>
              </a:rPr>
              <a:t>필터링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2" name="TextBox 12"/>
          <p:cNvSpPr txBox="1"/>
          <p:nvPr/>
        </p:nvSpPr>
        <p:spPr>
          <a:xfrm>
            <a:off x="4279900" y="3975100"/>
            <a:ext cx="40386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가우시안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분포를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기반으로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이미지에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부드러운</a:t>
            </a:r>
            <a:b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</a:b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블러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처리가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적용되지만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경계가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b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</a:b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어느정도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흐려지는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특성이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있다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089400" y="3594100"/>
            <a:ext cx="2044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74E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00074E"/>
                </a:solidFill>
                <a:ea typeface="Pretendard SemiBold"/>
              </a:rPr>
              <a:t>가우시안</a:t>
            </a:r>
            <a:r>
              <a:rPr lang="en-US" sz="21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00074E"/>
                </a:solidFill>
                <a:ea typeface="Pretendard SemiBold"/>
              </a:rPr>
              <a:t>필터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5" name="TextBox 15"/>
          <p:cNvSpPr txBox="1"/>
          <p:nvPr/>
        </p:nvSpPr>
        <p:spPr>
          <a:xfrm>
            <a:off x="4318000" y="6324600"/>
            <a:ext cx="40386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커널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내부의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픽셀들의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중간값으로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대체하여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흰점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,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검은점에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매우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효과적으로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노이즈가</a:t>
            </a:r>
            <a:b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</a:b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제거되지만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가는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선이나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작은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구조가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손실될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수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있다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89400" y="5753100"/>
            <a:ext cx="2044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74E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00074E"/>
                </a:solidFill>
                <a:ea typeface="Pretendard SemiBold"/>
              </a:rPr>
              <a:t>미디언</a:t>
            </a:r>
            <a:r>
              <a:rPr lang="en-US" sz="21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00074E"/>
                </a:solidFill>
                <a:ea typeface="Pretendard SemiBold"/>
              </a:rPr>
              <a:t>필터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8" name="TextBox 18"/>
          <p:cNvSpPr txBox="1"/>
          <p:nvPr/>
        </p:nvSpPr>
        <p:spPr>
          <a:xfrm>
            <a:off x="10718800" y="4076700"/>
            <a:ext cx="40386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원본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이미지에서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블러된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이미지를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제거하고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,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고주파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성분을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추출한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후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강화하여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사용한다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.</a:t>
            </a:r>
            <a:b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</a:b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이에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따라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경계부분을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강화시킬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수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있다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528300" y="3505200"/>
            <a:ext cx="2044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74E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00074E"/>
                </a:solidFill>
                <a:ea typeface="Pretendard SemiBold"/>
              </a:rPr>
              <a:t>언샤프</a:t>
            </a:r>
            <a:r>
              <a:rPr lang="en-US" sz="21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00074E"/>
                </a:solidFill>
                <a:ea typeface="Pretendard SemiBold"/>
              </a:rPr>
              <a:t>마스킹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718800" y="6210300"/>
            <a:ext cx="4038600" cy="187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이미지를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작은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타일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형태로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구분하여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히스토그램을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평활화를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진행한다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.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명암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대비를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높이는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기법으로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이미지를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선명하게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할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수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있지만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이미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밝은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부분이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더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밝아져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품질이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낮아지는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경우도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2C2C2C"/>
                </a:solidFill>
                <a:ea typeface="Pretendard Regular"/>
              </a:rPr>
              <a:t>있다</a:t>
            </a:r>
            <a:r>
              <a:rPr lang="en-US" sz="1800" b="0" i="0" u="none" strike="noStrike">
                <a:solidFill>
                  <a:srgbClr val="2C2C2C"/>
                </a:solidFill>
                <a:latin typeface="Pretendard Regular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452100" y="5664200"/>
            <a:ext cx="2476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74E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00074E"/>
                </a:solidFill>
                <a:ea typeface="Pretendard SemiBold"/>
              </a:rPr>
              <a:t>히스토그램</a:t>
            </a:r>
            <a:r>
              <a:rPr lang="en-US" sz="21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00074E"/>
                </a:solidFill>
                <a:ea typeface="Pretendard SemiBold"/>
              </a:rPr>
              <a:t>평활화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406900" y="4622800"/>
            <a:ext cx="9474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500" b="0" i="0" u="none" strike="noStrike">
                <a:solidFill>
                  <a:srgbClr val="00074E"/>
                </a:solidFill>
                <a:ea typeface="Pretendard SemiBold"/>
              </a:rPr>
              <a:t>구현</a:t>
            </a:r>
            <a:r>
              <a:rPr lang="en-US" sz="5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5500" b="0" i="0" u="none" strike="noStrike">
                <a:solidFill>
                  <a:srgbClr val="00074E"/>
                </a:solidFill>
                <a:ea typeface="Pretendard SemiBold"/>
              </a:rPr>
              <a:t>내용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952500"/>
            <a:ext cx="2044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1900" b="0" i="0" u="none" strike="noStrike" spc="100">
                <a:solidFill>
                  <a:srgbClr val="FFFFFF"/>
                </a:solidFill>
                <a:ea typeface="Pretendard Medium"/>
              </a:rPr>
              <a:t>이미지</a:t>
            </a: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900" b="0" i="0" u="none" strike="noStrike" spc="100">
                <a:solidFill>
                  <a:srgbClr val="FFFFFF"/>
                </a:solidFill>
                <a:ea typeface="Pretendard Medium"/>
              </a:rPr>
              <a:t>읽기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7600" y="5181600"/>
            <a:ext cx="5880100" cy="533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7600" y="2997200"/>
            <a:ext cx="5880100" cy="533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7600" y="7493000"/>
            <a:ext cx="5880100" cy="533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855700" y="4089400"/>
            <a:ext cx="736600" cy="508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855700" y="6375400"/>
            <a:ext cx="736600" cy="508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200" y="2298700"/>
            <a:ext cx="9372600" cy="68453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1506200" y="3086100"/>
            <a:ext cx="4470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AutoNum type="arabicPeriod"/>
            </a:pPr>
            <a:r>
              <a:rPr lang="en-US" sz="1900" b="0" i="0" u="none" strike="noStrike">
                <a:solidFill>
                  <a:srgbClr val="00074E"/>
                </a:solidFill>
                <a:latin typeface="Pretendard Medium"/>
              </a:rPr>
              <a:t>c2.imread() </a:t>
            </a:r>
            <a:r>
              <a:rPr lang="ko-KR" sz="1900" b="0" i="0" u="none" strike="noStrike">
                <a:solidFill>
                  <a:srgbClr val="00074E"/>
                </a:solidFill>
                <a:ea typeface="Pretendard Medium"/>
              </a:rPr>
              <a:t>를</a:t>
            </a:r>
            <a:r>
              <a:rPr lang="en-US" sz="19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900" b="0" i="0" u="none" strike="noStrike">
                <a:solidFill>
                  <a:srgbClr val="00074E"/>
                </a:solidFill>
                <a:ea typeface="Pretendard Medium"/>
              </a:rPr>
              <a:t>통한</a:t>
            </a:r>
            <a:r>
              <a:rPr lang="en-US" sz="19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900" b="0" i="0" u="none" strike="noStrike">
                <a:solidFill>
                  <a:srgbClr val="00074E"/>
                </a:solidFill>
                <a:ea typeface="Pretendard Medium"/>
              </a:rPr>
              <a:t>이미지</a:t>
            </a:r>
            <a:r>
              <a:rPr lang="en-US" sz="19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900" b="0" i="0" u="none" strike="noStrike">
                <a:solidFill>
                  <a:srgbClr val="00074E"/>
                </a:solidFill>
                <a:ea typeface="Pretendard Medium"/>
              </a:rPr>
              <a:t>읽기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468100" y="7594600"/>
            <a:ext cx="4978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2.  Binary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이미지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생성을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위한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GrayScale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이미지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생성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468100" y="5283200"/>
            <a:ext cx="5524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[ERROR]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파일을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찾지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못하면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Error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처리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및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프로그램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종료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47800" y="939800"/>
            <a:ext cx="22225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Binary </a:t>
            </a:r>
            <a:r>
              <a:rPr lang="ko-KR" sz="1900" b="0" i="0" u="none" strike="noStrike" spc="100">
                <a:solidFill>
                  <a:srgbClr val="FFFFFF"/>
                </a:solidFill>
                <a:ea typeface="Pretendard Medium"/>
              </a:rPr>
              <a:t>이미지</a:t>
            </a:r>
            <a:r>
              <a:rPr lang="en-US" sz="1900" b="0" i="0" u="none" strike="noStrike" spc="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900" b="0" i="0" u="none" strike="noStrike" spc="100">
                <a:solidFill>
                  <a:srgbClr val="FFFFFF"/>
                </a:solidFill>
                <a:ea typeface="Pretendard Medium"/>
              </a:rPr>
              <a:t>생성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051300" y="5613400"/>
            <a:ext cx="482600" cy="330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1100" y="1054100"/>
            <a:ext cx="9677400" cy="1752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1100" y="2984500"/>
            <a:ext cx="9690100" cy="64135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6200" y="2476500"/>
            <a:ext cx="5880100" cy="533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562100" y="2565400"/>
            <a:ext cx="5194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AutoNum type="arabicPeriod"/>
            </a:pP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이진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이미지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형성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함수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set_image_binary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함수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호출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4343400"/>
            <a:ext cx="5880100" cy="762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62100" y="4419600"/>
            <a:ext cx="52070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2. np.where()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를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통해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Threshold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값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100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이상이면</a:t>
            </a: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    0(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검정색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), 100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미만이면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255(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흰색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)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처리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6438900"/>
            <a:ext cx="5880100" cy="6858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574800" y="6477000"/>
            <a:ext cx="47625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Error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처리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: 0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과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255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가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아닌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값이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있다면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ERROR, </a:t>
            </a:r>
            <a:b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</a:b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                   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프로그램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종료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051300" y="7632700"/>
            <a:ext cx="482600" cy="330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051300" y="3517900"/>
            <a:ext cx="482600" cy="3302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6200" y="8458200"/>
            <a:ext cx="5880100" cy="5207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562100" y="8547100"/>
            <a:ext cx="5194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3.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이진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이미지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형성</a:t>
            </a: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00074E"/>
                </a:solidFill>
                <a:ea typeface="Pretendard Medium"/>
              </a:rPr>
              <a:t>완료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921</Words>
  <Application>Microsoft Office PowerPoint</Application>
  <PresentationFormat>사용자 지정</PresentationFormat>
  <Paragraphs>140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Pretendard Regular</vt:lpstr>
      <vt:lpstr>Calibri</vt:lpstr>
      <vt:lpstr>Pretendard SemiBold</vt:lpstr>
      <vt:lpstr>Pretendard Light</vt:lpstr>
      <vt:lpstr>Pretendard Medium</vt:lpstr>
      <vt:lpstr>Arial</vt:lpstr>
      <vt:lpstr>Pretendard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HOME</cp:lastModifiedBy>
  <cp:revision>5</cp:revision>
  <dcterms:created xsi:type="dcterms:W3CDTF">2006-08-16T00:00:00Z</dcterms:created>
  <dcterms:modified xsi:type="dcterms:W3CDTF">2025-06-21T13:13:29Z</dcterms:modified>
</cp:coreProperties>
</file>